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9" r:id="rId11"/>
    <p:sldId id="270" r:id="rId12"/>
    <p:sldId id="271" r:id="rId13"/>
    <p:sldId id="272" r:id="rId14"/>
    <p:sldId id="273" r:id="rId15"/>
    <p:sldId id="265" r:id="rId16"/>
    <p:sldId id="264" r:id="rId17"/>
    <p:sldId id="267" r:id="rId18"/>
    <p:sldId id="274" r:id="rId19"/>
    <p:sldId id="268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5" autoAdjust="0"/>
    <p:restoredTop sz="93979" autoAdjust="0"/>
  </p:normalViewPr>
  <p:slideViewPr>
    <p:cSldViewPr snapToGrid="0">
      <p:cViewPr varScale="1">
        <p:scale>
          <a:sx n="83" d="100"/>
          <a:sy n="83" d="100"/>
        </p:scale>
        <p:origin x="-9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00339-EF8C-4D15-AC41-60C7C1D6373C}" type="datetimeFigureOut">
              <a:rPr lang="en-US" smtClean="0"/>
              <a:t>5/2/16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D724E-D0F5-4D92-A620-CE549C7F1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303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8D683-623D-45B4-8896-EC3A85CCBDF5}" type="datetimeFigureOut">
              <a:rPr lang="en-US" smtClean="0"/>
              <a:t>5/2/16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E77B4-F46A-48C4-ACE2-9710FE39D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19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taken in different lighting conditions are used to solve the depth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E77B4-F46A-48C4-ACE2-9710FE39D8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62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E373A-AEE1-42D8-877D-DEF573F6B17B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5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B1071-BE61-4778-9917-FD237AC48CD0}" type="datetime1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88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076FD-F87F-4639-9C8B-12579DEB25B8}" type="datetime1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4D62-C315-4938-9243-D2F0DFC84A75}" type="datetime1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9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097E-AD6D-48AB-B04E-0B67FE74F5F0}" type="datetime1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7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48E5-908F-4B90-B004-B6C857A90271}" type="datetime1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3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E0960-BBFD-4196-9378-C8D818696BDB}" type="datetime1">
              <a:rPr lang="en-US" smtClean="0"/>
              <a:t>5/2/16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00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8534-56AB-44C6-B53C-4D047262E30D}" type="datetime1">
              <a:rPr lang="en-US" smtClean="0"/>
              <a:t>5/2/16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22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3273-659D-423C-866F-C94ADB5A8585}" type="datetime1">
              <a:rPr lang="en-US" smtClean="0"/>
              <a:t>5/2/16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6D4B-DEA1-41BB-952E-7A65F05E2F5C}" type="datetime1">
              <a:rPr lang="en-US" smtClean="0"/>
              <a:t>5/2/16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9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18C8-29F2-4446-B6B3-C0C52BBF98F2}" type="datetime1">
              <a:rPr lang="en-US" smtClean="0"/>
              <a:t>5/2/16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43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0AF6-3853-4457-A071-182878D22A39}" type="datetime1">
              <a:rPr lang="en-US" smtClean="0"/>
              <a:t>5/2/16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1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83016-2882-4B31-A00B-62EECFD4EEE5}" type="datetime1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C2184-B31E-4213-90D4-06A7BAA0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1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3D Face Reconstruction using Photometric Stereo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82341"/>
            <a:ext cx="6858000" cy="923059"/>
          </a:xfrm>
        </p:spPr>
        <p:txBody>
          <a:bodyPr/>
          <a:lstStyle/>
          <a:p>
            <a:pPr algn="r"/>
            <a:r>
              <a:rPr lang="en-US" dirty="0" smtClean="0"/>
              <a:t>Guru Subramani</a:t>
            </a:r>
          </a:p>
          <a:p>
            <a:pPr algn="r"/>
            <a:r>
              <a:rPr lang="en-US" dirty="0" smtClean="0"/>
              <a:t>Ezhilsivam Shanmugam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969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Compute Light Directions</a:t>
            </a:r>
            <a:endParaRPr lang="en-US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10</a:t>
            </a:fld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174175" y="1642997"/>
            <a:ext cx="4463365" cy="4495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endParaRPr lang="en-US" sz="2000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44755" y="1733714"/>
            <a:ext cx="40012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u="sng" dirty="0" smtClean="0"/>
              <a:t>Method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Find Normal vector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Assume v is directed in the z direction [0 0 1]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Find angle of reflection ‘r’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Find rotation axis: N x v 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Find magnitude of rotation:</a:t>
            </a:r>
          </a:p>
          <a:p>
            <a:pPr lvl="2"/>
            <a:r>
              <a:rPr lang="en-US" dirty="0"/>
              <a:t>Sin</a:t>
            </a:r>
            <a:r>
              <a:rPr lang="en-US" baseline="30000" dirty="0"/>
              <a:t>-1</a:t>
            </a:r>
            <a:r>
              <a:rPr lang="en-US" dirty="0"/>
              <a:t>(N x v/|N ||v|</a:t>
            </a:r>
            <a:r>
              <a:rPr lang="en-US" dirty="0" smtClean="0"/>
              <a:t>)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Rotate v by twice this angle about axis </a:t>
            </a:r>
            <a:endParaRPr lang="en-US" dirty="0"/>
          </a:p>
          <a:p>
            <a:pPr marL="800100" lvl="1" indent="-342900">
              <a:buAutoNum type="arabicPeriod"/>
            </a:pPr>
            <a:endParaRPr lang="en-US" dirty="0" smtClean="0"/>
          </a:p>
          <a:p>
            <a:pPr marL="800100" lvl="1" indent="-342900">
              <a:buAutoNum type="arabicPeriod"/>
            </a:pPr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7" name="Oval 6"/>
          <p:cNvSpPr/>
          <p:nvPr/>
        </p:nvSpPr>
        <p:spPr>
          <a:xfrm>
            <a:off x="926795" y="1935309"/>
            <a:ext cx="428625" cy="404701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V="1">
            <a:off x="1136346" y="2158237"/>
            <a:ext cx="111815" cy="105574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36295" y="5076861"/>
            <a:ext cx="228600" cy="590550"/>
            <a:chOff x="5397500" y="4953000"/>
            <a:chExt cx="609600" cy="1181100"/>
          </a:xfrm>
        </p:grpSpPr>
        <p:sp>
          <p:nvSpPr>
            <p:cNvPr id="12" name="Snip Same Side Corner Rectangle 11"/>
            <p:cNvSpPr/>
            <p:nvPr/>
          </p:nvSpPr>
          <p:spPr>
            <a:xfrm>
              <a:off x="5397500" y="5181600"/>
              <a:ext cx="609600" cy="952500"/>
            </a:xfrm>
            <a:prstGeom prst="snip2Same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/>
          </p:nvSpPr>
          <p:spPr>
            <a:xfrm rot="10800000">
              <a:off x="5435600" y="4953000"/>
              <a:ext cx="546100" cy="635000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un 13"/>
          <p:cNvSpPr/>
          <p:nvPr/>
        </p:nvSpPr>
        <p:spPr>
          <a:xfrm>
            <a:off x="2701322" y="5007011"/>
            <a:ext cx="675076" cy="736600"/>
          </a:xfrm>
          <a:prstGeom prst="su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9" idx="3"/>
          </p:cNvCxnSpPr>
          <p:nvPr/>
        </p:nvCxnSpPr>
        <p:spPr>
          <a:xfrm flipH="1" flipV="1">
            <a:off x="1152721" y="2173698"/>
            <a:ext cx="1745750" cy="306191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1"/>
            <a:endCxn id="13" idx="3"/>
          </p:cNvCxnSpPr>
          <p:nvPr/>
        </p:nvCxnSpPr>
        <p:spPr>
          <a:xfrm flipH="1">
            <a:off x="852977" y="2248350"/>
            <a:ext cx="299744" cy="282851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190820" y="2165293"/>
            <a:ext cx="260527" cy="215891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974419" y="3762411"/>
            <a:ext cx="376139" cy="148527"/>
          </a:xfrm>
          <a:custGeom>
            <a:avLst/>
            <a:gdLst>
              <a:gd name="connsiteX0" fmla="*/ 279400 w 279400"/>
              <a:gd name="connsiteY0" fmla="*/ 101600 h 231101"/>
              <a:gd name="connsiteX1" fmla="*/ 127000 w 279400"/>
              <a:gd name="connsiteY1" fmla="*/ 228600 h 231101"/>
              <a:gd name="connsiteX2" fmla="*/ 0 w 279400"/>
              <a:gd name="connsiteY2" fmla="*/ 0 h 23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400" h="231101">
                <a:moveTo>
                  <a:pt x="279400" y="101600"/>
                </a:moveTo>
                <a:cubicBezTo>
                  <a:pt x="226483" y="173566"/>
                  <a:pt x="173567" y="245533"/>
                  <a:pt x="127000" y="228600"/>
                </a:cubicBezTo>
                <a:cubicBezTo>
                  <a:pt x="80433" y="211667"/>
                  <a:pt x="0" y="0"/>
                  <a:pt x="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320322" y="2923124"/>
            <a:ext cx="241892" cy="131036"/>
          </a:xfrm>
          <a:custGeom>
            <a:avLst/>
            <a:gdLst>
              <a:gd name="connsiteX0" fmla="*/ 279400 w 279400"/>
              <a:gd name="connsiteY0" fmla="*/ 101600 h 231101"/>
              <a:gd name="connsiteX1" fmla="*/ 127000 w 279400"/>
              <a:gd name="connsiteY1" fmla="*/ 228600 h 231101"/>
              <a:gd name="connsiteX2" fmla="*/ 0 w 279400"/>
              <a:gd name="connsiteY2" fmla="*/ 0 h 23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400" h="231101">
                <a:moveTo>
                  <a:pt x="279400" y="101600"/>
                </a:moveTo>
                <a:cubicBezTo>
                  <a:pt x="226483" y="173566"/>
                  <a:pt x="173567" y="245533"/>
                  <a:pt x="127000" y="228600"/>
                </a:cubicBezTo>
                <a:cubicBezTo>
                  <a:pt x="80433" y="211667"/>
                  <a:pt x="0" y="0"/>
                  <a:pt x="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318318" y="4429255"/>
            <a:ext cx="25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96969" y="3057045"/>
            <a:ext cx="237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075014" y="3830730"/>
            <a:ext cx="265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342680" y="1713555"/>
            <a:ext cx="1703319" cy="90717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62216" y="1860126"/>
            <a:ext cx="141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Rotation Axis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 flipH="1">
            <a:off x="443468" y="4475402"/>
            <a:ext cx="302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690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Results</a:t>
            </a:r>
            <a:endParaRPr lang="en-US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11</a:t>
            </a:fld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454834" y="695501"/>
            <a:ext cx="4001287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u="sng" dirty="0" smtClean="0"/>
              <a:t>Issues: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The 3d reconstruction is tilted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Might be an artifact of assuming the camera direction.</a:t>
            </a:r>
          </a:p>
          <a:p>
            <a:pPr lvl="1"/>
            <a:r>
              <a:rPr lang="en-US" b="1" u="sng" dirty="0" smtClean="0"/>
              <a:t>Corrective Measure: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It would be safe to assume that the mean normal direction of the face is directed towards the Z axis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From the computed </a:t>
            </a:r>
            <a:r>
              <a:rPr lang="en-US" dirty="0" err="1" smtClean="0"/>
              <a:t>normals</a:t>
            </a:r>
            <a:r>
              <a:rPr lang="en-US" dirty="0" smtClean="0"/>
              <a:t>; find the mean normal direction.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The camera should be on the other side of this normal </a:t>
            </a:r>
            <a:r>
              <a:rPr lang="en-US" dirty="0" err="1" smtClean="0"/>
              <a:t>w.r.t</a:t>
            </a:r>
            <a:r>
              <a:rPr lang="en-US" dirty="0" smtClean="0"/>
              <a:t> the initial assumed normal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Move the camera to a new location: v’ = -</a:t>
            </a:r>
            <a:r>
              <a:rPr lang="en-US" dirty="0" smtClean="0"/>
              <a:t>an’ </a:t>
            </a:r>
            <a:r>
              <a:rPr lang="en-US" dirty="0" smtClean="0"/>
              <a:t>where a is a positive scalar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Keep doing this (</a:t>
            </a:r>
            <a:r>
              <a:rPr lang="en-US" dirty="0"/>
              <a:t>4</a:t>
            </a:r>
            <a:r>
              <a:rPr lang="en-US" dirty="0" smtClean="0"/>
              <a:t> times good enough)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294276" y="5167578"/>
            <a:ext cx="228600" cy="590550"/>
            <a:chOff x="5397500" y="4953000"/>
            <a:chExt cx="609600" cy="1181100"/>
          </a:xfrm>
        </p:grpSpPr>
        <p:sp>
          <p:nvSpPr>
            <p:cNvPr id="12" name="Snip Same Side Corner Rectangle 11"/>
            <p:cNvSpPr/>
            <p:nvPr/>
          </p:nvSpPr>
          <p:spPr>
            <a:xfrm>
              <a:off x="5397500" y="5181600"/>
              <a:ext cx="609600" cy="952500"/>
            </a:xfrm>
            <a:prstGeom prst="snip2Same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/>
          </p:nvSpPr>
          <p:spPr>
            <a:xfrm rot="10800000">
              <a:off x="5435600" y="4953000"/>
              <a:ext cx="546100" cy="635000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>
            <a:endCxn id="13" idx="3"/>
          </p:cNvCxnSpPr>
          <p:nvPr/>
        </p:nvCxnSpPr>
        <p:spPr>
          <a:xfrm>
            <a:off x="1408338" y="2339067"/>
            <a:ext cx="2620" cy="282851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719241" y="2276169"/>
            <a:ext cx="737275" cy="183636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704961" y="4126862"/>
            <a:ext cx="47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 flipH="1">
            <a:off x="930898" y="4747554"/>
            <a:ext cx="302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2414240" y="5199021"/>
            <a:ext cx="228600" cy="590550"/>
            <a:chOff x="5397500" y="4953000"/>
            <a:chExt cx="609600" cy="1181100"/>
          </a:xfrm>
        </p:grpSpPr>
        <p:sp>
          <p:nvSpPr>
            <p:cNvPr id="31" name="Snip Same Side Corner Rectangle 30"/>
            <p:cNvSpPr/>
            <p:nvPr/>
          </p:nvSpPr>
          <p:spPr>
            <a:xfrm>
              <a:off x="5397500" y="5181600"/>
              <a:ext cx="609600" cy="952500"/>
            </a:xfrm>
            <a:prstGeom prst="snip2Same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 rot="10800000">
              <a:off x="5435600" y="4953000"/>
              <a:ext cx="546100" cy="635000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Straight Arrow Connector 34"/>
          <p:cNvCxnSpPr>
            <a:endCxn id="34" idx="3"/>
          </p:cNvCxnSpPr>
          <p:nvPr/>
        </p:nvCxnSpPr>
        <p:spPr>
          <a:xfrm>
            <a:off x="1454994" y="2278020"/>
            <a:ext cx="1075928" cy="2921001"/>
          </a:xfrm>
          <a:prstGeom prst="straightConnector1">
            <a:avLst/>
          </a:prstGeom>
          <a:ln>
            <a:tailEnd type="arrow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382246" y="4495563"/>
            <a:ext cx="34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v’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1444916" y="2248954"/>
            <a:ext cx="2955" cy="214581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5460" y="4077666"/>
            <a:ext cx="47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73833" y="6012906"/>
            <a:ext cx="184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Assumed Camera Location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657428" y="5855348"/>
            <a:ext cx="2455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Newly Assumed Camera</a:t>
            </a:r>
          </a:p>
          <a:p>
            <a:r>
              <a:rPr lang="en-US" dirty="0" smtClean="0"/>
              <a:t>Location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13" y="1287047"/>
            <a:ext cx="2636994" cy="19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71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Better Results </a:t>
            </a:r>
            <a:r>
              <a:rPr lang="en-US" sz="3200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(With our own dataset)</a:t>
            </a:r>
            <a:endParaRPr lang="en-US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01352"/>
              </p:ext>
            </p:extLst>
          </p:nvPr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198008168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1095248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28355675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72" y="1796630"/>
            <a:ext cx="3999123" cy="3999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679" y="2979949"/>
            <a:ext cx="4145270" cy="197753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593537"/>
              </p:ext>
            </p:extLst>
          </p:nvPr>
        </p:nvGraphicFramePr>
        <p:xfrm>
          <a:off x="7065289" y="5445972"/>
          <a:ext cx="1738652" cy="861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Packager Shell Object" showAsIcon="1" r:id="rId5" imgW="923040" imgH="456480" progId="Package">
                  <p:embed/>
                </p:oleObj>
              </mc:Choice>
              <mc:Fallback>
                <p:oleObj name="Packager Shell Object" showAsIcon="1" r:id="rId5" imgW="923040" imgH="456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65289" y="5445972"/>
                        <a:ext cx="1738652" cy="861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22679" y="1604996"/>
            <a:ext cx="4001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/>
              <a:t>The camera position is computed</a:t>
            </a:r>
          </a:p>
          <a:p>
            <a:pPr lvl="1"/>
            <a:r>
              <a:rPr lang="en-US" dirty="0" smtClean="0"/>
              <a:t>The 3d face reconstruction has improved!</a:t>
            </a:r>
          </a:p>
        </p:txBody>
      </p:sp>
    </p:spTree>
    <p:extLst>
      <p:ext uri="{BB962C8B-B14F-4D97-AF65-F5344CB8AC3E}">
        <p14:creationId xmlns:p14="http://schemas.microsoft.com/office/powerpoint/2010/main" val="2731360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More Results (with diff datasets)</a:t>
            </a:r>
            <a:endParaRPr lang="en-US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54" y="1459474"/>
            <a:ext cx="3435096" cy="2576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68" y="3714768"/>
            <a:ext cx="3413760" cy="2560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9" y="1572777"/>
            <a:ext cx="4249383" cy="4249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5629" y="5905607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 courtesy of Yale Database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98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Future Work</a:t>
            </a:r>
            <a:endParaRPr lang="en-US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Formalize the error correction method for camera direction</a:t>
            </a:r>
          </a:p>
          <a:p>
            <a:r>
              <a:rPr lang="en-US" dirty="0" smtClean="0"/>
              <a:t>Automate Eye extraction using some Machine learning </a:t>
            </a:r>
            <a:r>
              <a:rPr lang="en-US" dirty="0" smtClean="0"/>
              <a:t>algorithm</a:t>
            </a:r>
          </a:p>
          <a:p>
            <a:r>
              <a:rPr lang="en-US" dirty="0" smtClean="0"/>
              <a:t>Evaluation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5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References</a:t>
            </a:r>
            <a:endParaRPr lang="en-US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3D Face Reconstruction from a Single Image using a Single Reference Face Shape  [Ira </a:t>
            </a:r>
            <a:r>
              <a:rPr lang="en-US" sz="2000" dirty="0" err="1"/>
              <a:t>Kemelmacher-Shlizerman</a:t>
            </a:r>
            <a:r>
              <a:rPr lang="en-US" sz="2000" dirty="0"/>
              <a:t>, Ronen </a:t>
            </a:r>
            <a:r>
              <a:rPr lang="en-US" sz="2000" dirty="0" err="1" smtClean="0"/>
              <a:t>Basri</a:t>
            </a:r>
            <a:r>
              <a:rPr lang="en-US" sz="2000" dirty="0" smtClean="0"/>
              <a:t>]</a:t>
            </a:r>
          </a:p>
          <a:p>
            <a:endParaRPr lang="en-US" sz="2000" dirty="0" smtClean="0"/>
          </a:p>
          <a:p>
            <a:r>
              <a:rPr lang="en-US" sz="2000" dirty="0"/>
              <a:t>Statistical symmetric shape from shading for 3d structure recovery of faces. [R. </a:t>
            </a:r>
            <a:r>
              <a:rPr lang="en-US" sz="2000" dirty="0" err="1"/>
              <a:t>Dovgard</a:t>
            </a:r>
            <a:r>
              <a:rPr lang="en-US" sz="2000" dirty="0"/>
              <a:t> and R. </a:t>
            </a:r>
            <a:r>
              <a:rPr lang="en-US" sz="2000" dirty="0" err="1"/>
              <a:t>Basri</a:t>
            </a:r>
            <a:r>
              <a:rPr lang="en-US" sz="2000" dirty="0" smtClean="0"/>
              <a:t>.]</a:t>
            </a:r>
          </a:p>
          <a:p>
            <a:endParaRPr lang="en-US" sz="2000" dirty="0" smtClean="0"/>
          </a:p>
          <a:p>
            <a:r>
              <a:rPr lang="en-US" sz="2000" dirty="0"/>
              <a:t>Recovering facial shape and albedo using a statistical model of surface </a:t>
            </a:r>
            <a:r>
              <a:rPr lang="en-US" sz="2000" dirty="0" smtClean="0"/>
              <a:t>normal </a:t>
            </a:r>
            <a:r>
              <a:rPr lang="en-US" sz="2000" dirty="0"/>
              <a:t>direction [W.A.P Smith and E.R. </a:t>
            </a:r>
            <a:r>
              <a:rPr lang="en-US" sz="2000" dirty="0" smtClean="0"/>
              <a:t>Hancock]</a:t>
            </a:r>
          </a:p>
          <a:p>
            <a:endParaRPr lang="en-US" sz="2000" dirty="0" smtClean="0"/>
          </a:p>
          <a:p>
            <a:r>
              <a:rPr lang="en-US" sz="2000" dirty="0"/>
              <a:t>B.K.P. Horn and M.J. Brooks, editors. Shape from Shading. MIT Press: Cambridge, MA, 1989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Yale Database B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43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502" y="2006558"/>
            <a:ext cx="3106995" cy="434979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Questions</a:t>
            </a:r>
            <a:endParaRPr lang="en-US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4802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aseline="-25000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Introduction To Photometric Stereo</a:t>
            </a:r>
            <a:endParaRPr lang="en-US" sz="4400" baseline="-25000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872228"/>
            <a:ext cx="7886700" cy="3010780"/>
          </a:xfrm>
        </p:spPr>
        <p:txBody>
          <a:bodyPr/>
          <a:lstStyle/>
          <a:p>
            <a:r>
              <a:rPr lang="en-US" dirty="0" smtClean="0"/>
              <a:t>Estimate the surface </a:t>
            </a:r>
            <a:r>
              <a:rPr lang="en-US" dirty="0"/>
              <a:t>normals of </a:t>
            </a:r>
            <a:r>
              <a:rPr lang="en-US" dirty="0" smtClean="0"/>
              <a:t>the object </a:t>
            </a:r>
            <a:r>
              <a:rPr lang="en-US" dirty="0"/>
              <a:t>by observing </a:t>
            </a:r>
            <a:r>
              <a:rPr lang="en-US" dirty="0" smtClean="0"/>
              <a:t>it </a:t>
            </a:r>
            <a:r>
              <a:rPr lang="en-US" dirty="0"/>
              <a:t>under different lighting </a:t>
            </a:r>
            <a:r>
              <a:rPr lang="en-US" dirty="0" smtClean="0"/>
              <a:t>conditions.</a:t>
            </a:r>
          </a:p>
          <a:p>
            <a:r>
              <a:rPr lang="en-US" dirty="0"/>
              <a:t>Given enough light sources from different angles, the </a:t>
            </a:r>
            <a:r>
              <a:rPr lang="en-US" dirty="0" smtClean="0"/>
              <a:t>depth information can be recovered.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00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Applying Photometric Stereo to Human face</a:t>
            </a:r>
            <a:endParaRPr lang="en-US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face /skin follows </a:t>
            </a:r>
            <a:r>
              <a:rPr lang="en-US" dirty="0" err="1" smtClean="0"/>
              <a:t>Lambertian</a:t>
            </a:r>
            <a:r>
              <a:rPr lang="en-US" dirty="0" smtClean="0"/>
              <a:t> reflectance property.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235991" y="3456784"/>
            <a:ext cx="7004056" cy="2149908"/>
            <a:chOff x="1511294" y="4027055"/>
            <a:chExt cx="7004056" cy="2149908"/>
          </a:xfrm>
        </p:grpSpPr>
        <p:grpSp>
          <p:nvGrpSpPr>
            <p:cNvPr id="10" name="Group 9"/>
            <p:cNvGrpSpPr/>
            <p:nvPr/>
          </p:nvGrpSpPr>
          <p:grpSpPr>
            <a:xfrm>
              <a:off x="1511294" y="4027055"/>
              <a:ext cx="7004056" cy="2149908"/>
              <a:chOff x="1410271" y="4027055"/>
              <a:chExt cx="7004056" cy="2149908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410271" y="4027055"/>
                <a:ext cx="1348510" cy="72043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Known Intensities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" name="Straight Arrow Connector 4"/>
              <p:cNvCxnSpPr/>
              <p:nvPr/>
            </p:nvCxnSpPr>
            <p:spPr>
              <a:xfrm>
                <a:off x="2851143" y="4387273"/>
                <a:ext cx="66501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/>
              <p:cNvSpPr/>
              <p:nvPr/>
            </p:nvSpPr>
            <p:spPr>
              <a:xfrm>
                <a:off x="6867237" y="4248728"/>
                <a:ext cx="1348510" cy="72043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Light Source Direction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867237" y="5475000"/>
                <a:ext cx="1547090" cy="70196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Normals (to be computed)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 flipH="1">
                <a:off x="5370946" y="4387273"/>
                <a:ext cx="149629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5920509" y="5615709"/>
                <a:ext cx="946729" cy="3094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388748" y="4167876"/>
                  <a:ext cx="4311658" cy="181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  <a:p>
                  <a:pPr algn="ctr"/>
                  <a:endParaRPr lang="en-US" sz="2800" dirty="0"/>
                </a:p>
                <a:p>
                  <a:pPr algn="ctr"/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280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8748" y="4167876"/>
                  <a:ext cx="4311658" cy="181588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239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Previous </a:t>
            </a:r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Work </a:t>
            </a:r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- 3D Face Reconstruction</a:t>
            </a:r>
            <a:endParaRPr lang="en-US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54435"/>
            <a:ext cx="7886700" cy="4351338"/>
          </a:xfrm>
        </p:spPr>
        <p:txBody>
          <a:bodyPr/>
          <a:lstStyle/>
          <a:p>
            <a:r>
              <a:rPr lang="en-US" dirty="0" smtClean="0"/>
              <a:t>Shape From Shading.</a:t>
            </a:r>
          </a:p>
          <a:p>
            <a:r>
              <a:rPr lang="en-US" dirty="0" smtClean="0"/>
              <a:t>Using an Example object with same reflectance properties to find the light direction. (and applying Photometric Stereo)</a:t>
            </a:r>
          </a:p>
          <a:p>
            <a:r>
              <a:rPr lang="en-US" dirty="0" smtClean="0"/>
              <a:t>Using </a:t>
            </a:r>
            <a:r>
              <a:rPr lang="en-US" dirty="0"/>
              <a:t>a Single Reference </a:t>
            </a:r>
            <a:r>
              <a:rPr lang="en-US" dirty="0" smtClean="0"/>
              <a:t>3D Face Shape model and shading information. (uses prior knowledge about face features)</a:t>
            </a:r>
          </a:p>
          <a:p>
            <a:r>
              <a:rPr lang="en-US" dirty="0"/>
              <a:t>With 3D laser scanned training set of face models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Using the symmetric property of the face.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4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Computing Light Direction from the Eye </a:t>
            </a:r>
            <a:endParaRPr lang="en-US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21" y="2766186"/>
            <a:ext cx="3294557" cy="205833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2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466" y="246558"/>
            <a:ext cx="7886700" cy="1325563"/>
          </a:xfrm>
        </p:spPr>
        <p:txBody>
          <a:bodyPr/>
          <a:lstStyle/>
          <a:p>
            <a:r>
              <a:rPr lang="en-US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Computing Light Direction from the Eye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1129" y="3965735"/>
            <a:ext cx="278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Images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57600" y="3973440"/>
            <a:ext cx="278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Background Subtracted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12796" y="3604108"/>
            <a:ext cx="278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Extract Eye(s)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6222" y="4671152"/>
            <a:ext cx="1916935" cy="1277956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Light Directions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846990" y="4682168"/>
            <a:ext cx="1916935" cy="1277956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Photometric Stereo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17758" y="4671152"/>
            <a:ext cx="1916935" cy="1277956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Apply color Texture</a:t>
            </a:r>
            <a:endParaRPr lang="en-US" dirty="0"/>
          </a:p>
        </p:txBody>
      </p:sp>
      <p:sp>
        <p:nvSpPr>
          <p:cNvPr id="16" name="Striped Right Arrow 15"/>
          <p:cNvSpPr/>
          <p:nvPr/>
        </p:nvSpPr>
        <p:spPr>
          <a:xfrm rot="10800000">
            <a:off x="5855466" y="5076489"/>
            <a:ext cx="729215" cy="638979"/>
          </a:xfrm>
          <a:prstGeom prst="strip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riped Right Arrow 17"/>
          <p:cNvSpPr/>
          <p:nvPr/>
        </p:nvSpPr>
        <p:spPr>
          <a:xfrm rot="10800000">
            <a:off x="2995286" y="5076490"/>
            <a:ext cx="729215" cy="638979"/>
          </a:xfrm>
          <a:prstGeom prst="strip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iped Right Arrow 18"/>
          <p:cNvSpPr/>
          <p:nvPr/>
        </p:nvSpPr>
        <p:spPr>
          <a:xfrm rot="5400000">
            <a:off x="7113758" y="3566843"/>
            <a:ext cx="729215" cy="638979"/>
          </a:xfrm>
          <a:prstGeom prst="strip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521466" y="1658907"/>
            <a:ext cx="2642211" cy="2172158"/>
            <a:chOff x="521466" y="1690690"/>
            <a:chExt cx="2642211" cy="217215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466" y="2452690"/>
              <a:ext cx="1880211" cy="1410158"/>
            </a:xfrm>
            <a:prstGeom prst="rect">
              <a:avLst/>
            </a:prstGeom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066" y="2300290"/>
              <a:ext cx="1880211" cy="1410158"/>
            </a:xfrm>
            <a:prstGeom prst="rect">
              <a:avLst/>
            </a:prstGeom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666" y="2147890"/>
              <a:ext cx="1880211" cy="1410158"/>
            </a:xfrm>
            <a:prstGeom prst="rect">
              <a:avLst/>
            </a:prstGeom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266" y="1995490"/>
              <a:ext cx="1880211" cy="1410158"/>
            </a:xfrm>
            <a:prstGeom prst="rect">
              <a:avLst/>
            </a:prstGeom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66" y="1843090"/>
              <a:ext cx="1880211" cy="1410158"/>
            </a:xfrm>
            <a:prstGeom prst="rect">
              <a:avLst/>
            </a:prstGeom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66" y="1690690"/>
              <a:ext cx="1880211" cy="1410158"/>
            </a:xfrm>
            <a:prstGeom prst="rect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</p:pic>
      </p:grpSp>
      <p:sp>
        <p:nvSpPr>
          <p:cNvPr id="6" name="Striped Right Arrow 5"/>
          <p:cNvSpPr/>
          <p:nvPr/>
        </p:nvSpPr>
        <p:spPr>
          <a:xfrm>
            <a:off x="2511846" y="2137272"/>
            <a:ext cx="1145754" cy="638979"/>
          </a:xfrm>
          <a:prstGeom prst="strip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3742597" y="1690689"/>
            <a:ext cx="2642212" cy="2172159"/>
            <a:chOff x="3742597" y="1690689"/>
            <a:chExt cx="2642212" cy="217215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597" y="2452689"/>
              <a:ext cx="1880212" cy="1410159"/>
            </a:xfrm>
            <a:prstGeom prst="rect">
              <a:avLst/>
            </a:prstGeom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2197" y="2300289"/>
              <a:ext cx="1880212" cy="1410159"/>
            </a:xfrm>
            <a:prstGeom prst="rect">
              <a:avLst/>
            </a:prstGeom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9797" y="2147889"/>
              <a:ext cx="1880212" cy="1410159"/>
            </a:xfrm>
            <a:prstGeom prst="rect">
              <a:avLst/>
            </a:prstGeom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7397" y="1995489"/>
              <a:ext cx="1880212" cy="1410159"/>
            </a:xfrm>
            <a:prstGeom prst="rect">
              <a:avLst/>
            </a:prstGeom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997" y="1843089"/>
              <a:ext cx="1880212" cy="1410159"/>
            </a:xfrm>
            <a:prstGeom prst="rect">
              <a:avLst/>
            </a:prstGeom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2597" y="1690689"/>
              <a:ext cx="1880212" cy="1410159"/>
            </a:xfrm>
            <a:prstGeom prst="rect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</p:pic>
      </p:grpSp>
      <p:sp>
        <p:nvSpPr>
          <p:cNvPr id="10" name="Striped Right Arrow 9"/>
          <p:cNvSpPr/>
          <p:nvPr/>
        </p:nvSpPr>
        <p:spPr>
          <a:xfrm>
            <a:off x="5763925" y="2120346"/>
            <a:ext cx="1145754" cy="638979"/>
          </a:xfrm>
          <a:prstGeom prst="strip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7050796" y="1924996"/>
            <a:ext cx="1544198" cy="1533181"/>
            <a:chOff x="7050796" y="1924996"/>
            <a:chExt cx="1544198" cy="153318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57" t="43365" r="43883" b="37482"/>
            <a:stretch/>
          </p:blipFill>
          <p:spPr>
            <a:xfrm>
              <a:off x="7812796" y="2686996"/>
              <a:ext cx="782198" cy="771181"/>
            </a:xfrm>
            <a:prstGeom prst="rect">
              <a:avLst/>
            </a:prstGeom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57" t="43365" r="43883" b="37482"/>
            <a:stretch/>
          </p:blipFill>
          <p:spPr>
            <a:xfrm>
              <a:off x="7660396" y="2534596"/>
              <a:ext cx="782198" cy="771181"/>
            </a:xfrm>
            <a:prstGeom prst="rect">
              <a:avLst/>
            </a:prstGeom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57" t="43365" r="43883" b="37482"/>
            <a:stretch/>
          </p:blipFill>
          <p:spPr>
            <a:xfrm>
              <a:off x="7507996" y="2382196"/>
              <a:ext cx="782198" cy="771181"/>
            </a:xfrm>
            <a:prstGeom prst="rect">
              <a:avLst/>
            </a:prstGeom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57" t="43365" r="43883" b="37482"/>
            <a:stretch/>
          </p:blipFill>
          <p:spPr>
            <a:xfrm>
              <a:off x="7355596" y="2229796"/>
              <a:ext cx="782198" cy="771181"/>
            </a:xfrm>
            <a:prstGeom prst="rect">
              <a:avLst/>
            </a:prstGeom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57" t="43365" r="43883" b="37482"/>
            <a:stretch/>
          </p:blipFill>
          <p:spPr>
            <a:xfrm>
              <a:off x="7203196" y="2077396"/>
              <a:ext cx="782198" cy="771181"/>
            </a:xfrm>
            <a:prstGeom prst="rect">
              <a:avLst/>
            </a:prstGeom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57" t="43365" r="43883" b="37482"/>
            <a:stretch/>
          </p:blipFill>
          <p:spPr>
            <a:xfrm>
              <a:off x="7050796" y="1924996"/>
              <a:ext cx="782198" cy="771181"/>
            </a:xfrm>
            <a:prstGeom prst="rect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</p:pic>
      </p:grpSp>
      <p:grpSp>
        <p:nvGrpSpPr>
          <p:cNvPr id="41" name="Group 40"/>
          <p:cNvGrpSpPr/>
          <p:nvPr/>
        </p:nvGrpSpPr>
        <p:grpSpPr>
          <a:xfrm>
            <a:off x="4439264" y="1924996"/>
            <a:ext cx="2455690" cy="923581"/>
            <a:chOff x="4439264" y="1924996"/>
            <a:chExt cx="2455690" cy="923581"/>
          </a:xfrm>
        </p:grpSpPr>
        <p:sp>
          <p:nvSpPr>
            <p:cNvPr id="15" name="Rectangle 14"/>
            <p:cNvSpPr/>
            <p:nvPr/>
          </p:nvSpPr>
          <p:spPr>
            <a:xfrm>
              <a:off x="4439264" y="2229796"/>
              <a:ext cx="201474" cy="222893"/>
            </a:xfrm>
            <a:prstGeom prst="rect">
              <a:avLst/>
            </a:prstGeom>
            <a:noFill/>
            <a:ln w="571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4805457" y="1924996"/>
              <a:ext cx="2028480" cy="2228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4805457" y="2516386"/>
              <a:ext cx="2089497" cy="3321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6206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6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9726"/>
            <a:ext cx="7886700" cy="1325563"/>
          </a:xfrm>
        </p:spPr>
        <p:txBody>
          <a:bodyPr/>
          <a:lstStyle/>
          <a:p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Computing Light Directions - Idea</a:t>
            </a:r>
            <a:endParaRPr lang="en-US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7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046831" y="2126824"/>
            <a:ext cx="428625" cy="404701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989806" y="2126824"/>
            <a:ext cx="428625" cy="404701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flipV="1">
            <a:off x="6256382" y="2349752"/>
            <a:ext cx="111815" cy="105574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flipV="1">
            <a:off x="7170782" y="2362452"/>
            <a:ext cx="111815" cy="105574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856331" y="5268376"/>
            <a:ext cx="228600" cy="590550"/>
            <a:chOff x="5397500" y="4953000"/>
            <a:chExt cx="609600" cy="1181100"/>
          </a:xfrm>
        </p:grpSpPr>
        <p:sp>
          <p:nvSpPr>
            <p:cNvPr id="8" name="Snip Same Side Corner Rectangle 7"/>
            <p:cNvSpPr/>
            <p:nvPr/>
          </p:nvSpPr>
          <p:spPr>
            <a:xfrm>
              <a:off x="5397500" y="5181600"/>
              <a:ext cx="609600" cy="952500"/>
            </a:xfrm>
            <a:prstGeom prst="snip2Same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rot="10800000">
              <a:off x="5435600" y="4953000"/>
              <a:ext cx="546100" cy="635000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n 10"/>
          <p:cNvSpPr/>
          <p:nvPr/>
        </p:nvSpPr>
        <p:spPr>
          <a:xfrm>
            <a:off x="7821358" y="5198526"/>
            <a:ext cx="675076" cy="736600"/>
          </a:xfrm>
          <a:prstGeom prst="su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endCxn id="7" idx="3"/>
          </p:cNvCxnSpPr>
          <p:nvPr/>
        </p:nvCxnSpPr>
        <p:spPr>
          <a:xfrm flipH="1" flipV="1">
            <a:off x="7187157" y="2377913"/>
            <a:ext cx="926600" cy="297301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6" idx="3"/>
          </p:cNvCxnSpPr>
          <p:nvPr/>
        </p:nvCxnSpPr>
        <p:spPr>
          <a:xfrm flipH="1" flipV="1">
            <a:off x="6272757" y="2365213"/>
            <a:ext cx="1745750" cy="306191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1"/>
            <a:endCxn id="9" idx="3"/>
          </p:cNvCxnSpPr>
          <p:nvPr/>
        </p:nvCxnSpPr>
        <p:spPr>
          <a:xfrm flipH="1">
            <a:off x="5973013" y="2452565"/>
            <a:ext cx="1214144" cy="281581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" idx="1"/>
            <a:endCxn id="9" idx="3"/>
          </p:cNvCxnSpPr>
          <p:nvPr/>
        </p:nvCxnSpPr>
        <p:spPr>
          <a:xfrm flipH="1">
            <a:off x="5973013" y="2439865"/>
            <a:ext cx="299744" cy="282851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7085402" y="2445708"/>
            <a:ext cx="130329" cy="213049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310856" y="2356808"/>
            <a:ext cx="260527" cy="215891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Freeform 34"/>
          <p:cNvSpPr/>
          <p:nvPr/>
        </p:nvSpPr>
        <p:spPr>
          <a:xfrm>
            <a:off x="6094455" y="3953926"/>
            <a:ext cx="376139" cy="148527"/>
          </a:xfrm>
          <a:custGeom>
            <a:avLst/>
            <a:gdLst>
              <a:gd name="connsiteX0" fmla="*/ 279400 w 279400"/>
              <a:gd name="connsiteY0" fmla="*/ 101600 h 231101"/>
              <a:gd name="connsiteX1" fmla="*/ 127000 w 279400"/>
              <a:gd name="connsiteY1" fmla="*/ 228600 h 231101"/>
              <a:gd name="connsiteX2" fmla="*/ 0 w 279400"/>
              <a:gd name="connsiteY2" fmla="*/ 0 h 23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400" h="231101">
                <a:moveTo>
                  <a:pt x="279400" y="101600"/>
                </a:moveTo>
                <a:cubicBezTo>
                  <a:pt x="226483" y="173566"/>
                  <a:pt x="173567" y="245533"/>
                  <a:pt x="127000" y="228600"/>
                </a:cubicBezTo>
                <a:cubicBezTo>
                  <a:pt x="80433" y="211667"/>
                  <a:pt x="0" y="0"/>
                  <a:pt x="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6440358" y="3114639"/>
            <a:ext cx="241892" cy="131036"/>
          </a:xfrm>
          <a:custGeom>
            <a:avLst/>
            <a:gdLst>
              <a:gd name="connsiteX0" fmla="*/ 279400 w 279400"/>
              <a:gd name="connsiteY0" fmla="*/ 101600 h 231101"/>
              <a:gd name="connsiteX1" fmla="*/ 127000 w 279400"/>
              <a:gd name="connsiteY1" fmla="*/ 228600 h 231101"/>
              <a:gd name="connsiteX2" fmla="*/ 0 w 279400"/>
              <a:gd name="connsiteY2" fmla="*/ 0 h 23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400" h="231101">
                <a:moveTo>
                  <a:pt x="279400" y="101600"/>
                </a:moveTo>
                <a:cubicBezTo>
                  <a:pt x="226483" y="173566"/>
                  <a:pt x="173567" y="245533"/>
                  <a:pt x="127000" y="228600"/>
                </a:cubicBezTo>
                <a:cubicBezTo>
                  <a:pt x="80433" y="211667"/>
                  <a:pt x="0" y="0"/>
                  <a:pt x="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438354" y="4620770"/>
            <a:ext cx="25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417005" y="3248560"/>
            <a:ext cx="237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074105" y="4213760"/>
            <a:ext cx="265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656671" y="1753874"/>
            <a:ext cx="5294233" cy="449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/>
              <a:buChar char="•"/>
            </a:pPr>
            <a:r>
              <a:rPr lang="en-US" sz="2800" dirty="0" smtClean="0">
                <a:latin typeface="+mn-lt"/>
              </a:rPr>
              <a:t>Use the Eyes’ Specular Highlight (bright spot)</a:t>
            </a:r>
          </a:p>
          <a:p>
            <a:pPr marL="571500" indent="-571500">
              <a:buFont typeface="Arial"/>
              <a:buChar char="•"/>
            </a:pPr>
            <a:r>
              <a:rPr lang="en-US" sz="2800" dirty="0" smtClean="0">
                <a:latin typeface="+mn-lt"/>
              </a:rPr>
              <a:t>For </a:t>
            </a:r>
            <a:r>
              <a:rPr lang="en-US" sz="2800" dirty="0">
                <a:latin typeface="+mn-lt"/>
              </a:rPr>
              <a:t>s</a:t>
            </a:r>
            <a:r>
              <a:rPr lang="en-US" sz="2800" dirty="0" smtClean="0">
                <a:latin typeface="+mn-lt"/>
              </a:rPr>
              <a:t>pecular reflections </a:t>
            </a:r>
            <a:r>
              <a:rPr lang="en-US" sz="2800" dirty="0">
                <a:latin typeface="+mn-lt"/>
              </a:rPr>
              <a:t>a</a:t>
            </a:r>
            <a:r>
              <a:rPr lang="en-US" sz="2800" dirty="0" smtClean="0">
                <a:latin typeface="+mn-lt"/>
              </a:rPr>
              <a:t>ngle </a:t>
            </a:r>
            <a:r>
              <a:rPr lang="en-US" sz="2800" dirty="0">
                <a:latin typeface="+mn-lt"/>
              </a:rPr>
              <a:t>of incidence is equal to the angle of reflection</a:t>
            </a:r>
          </a:p>
          <a:p>
            <a:pPr marL="571500" indent="-571500">
              <a:buFont typeface="Arial"/>
              <a:buChar char="•"/>
            </a:pPr>
            <a:r>
              <a:rPr lang="en-US" sz="2800" dirty="0" err="1">
                <a:latin typeface="+mn-lt"/>
              </a:rPr>
              <a:t>i</a:t>
            </a:r>
            <a:r>
              <a:rPr lang="en-US" sz="2800" dirty="0">
                <a:latin typeface="+mn-lt"/>
              </a:rPr>
              <a:t> = </a:t>
            </a:r>
            <a:r>
              <a:rPr lang="en-US" sz="2800" dirty="0" smtClean="0">
                <a:latin typeface="+mn-lt"/>
              </a:rPr>
              <a:t>r</a:t>
            </a:r>
          </a:p>
          <a:p>
            <a:pPr marL="571500" indent="-571500">
              <a:buFont typeface="Arial"/>
              <a:buChar char="•"/>
            </a:pPr>
            <a:r>
              <a:rPr lang="en-US" sz="2800" dirty="0" smtClean="0">
                <a:latin typeface="+mn-lt"/>
              </a:rPr>
              <a:t>What do we need: </a:t>
            </a:r>
          </a:p>
          <a:p>
            <a:pPr marL="1028700" lvl="1" indent="-571500">
              <a:buFont typeface="Arial"/>
              <a:buChar char="•"/>
            </a:pPr>
            <a:r>
              <a:rPr lang="en-US" sz="1600" dirty="0" smtClean="0"/>
              <a:t>Direction of light towards the eye from the source</a:t>
            </a:r>
          </a:p>
          <a:p>
            <a:pPr marL="1028700" lvl="1" indent="-571500">
              <a:buFont typeface="Arial"/>
              <a:buChar char="•"/>
            </a:pPr>
            <a:r>
              <a:rPr lang="en-US" sz="1600" dirty="0"/>
              <a:t>Direction of </a:t>
            </a:r>
            <a:r>
              <a:rPr lang="en-US" sz="1600" dirty="0" smtClean="0"/>
              <a:t>reflected light from the eye </a:t>
            </a:r>
            <a:r>
              <a:rPr lang="en-US" sz="1600" dirty="0"/>
              <a:t>towards the camera </a:t>
            </a:r>
            <a:endParaRPr lang="en-US" sz="1600" dirty="0" smtClean="0"/>
          </a:p>
          <a:p>
            <a:pPr marL="1028700" lvl="1" indent="-571500">
              <a:buFont typeface="Arial"/>
              <a:buChar char="•"/>
            </a:pPr>
            <a:r>
              <a:rPr lang="en-US" sz="1600" dirty="0" smtClean="0"/>
              <a:t>Geometry of the eye to compute the normal</a:t>
            </a:r>
            <a:endParaRPr lang="en-US" sz="1600" dirty="0"/>
          </a:p>
          <a:p>
            <a:pPr marL="1028700" lvl="1" indent="-571500">
              <a:buFont typeface="Arial"/>
              <a:buChar char="•"/>
            </a:pPr>
            <a:endParaRPr lang="en-US" sz="1100" dirty="0"/>
          </a:p>
          <a:p>
            <a:pPr marL="571500" indent="-571500">
              <a:buFont typeface="Arial"/>
              <a:buChar char="•"/>
            </a:pP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0958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49" y="1622836"/>
            <a:ext cx="3835340" cy="2876505"/>
          </a:xfrm>
          <a:prstGeom prst="rect">
            <a:avLst/>
          </a:prstGeom>
        </p:spPr>
      </p:pic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Geometry of the Human Eye</a:t>
            </a:r>
            <a:endParaRPr lang="en-US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8</a:t>
            </a:fld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77644" y="4485482"/>
            <a:ext cx="260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Courtesy: Wikipedia</a:t>
            </a:r>
            <a:endParaRPr lang="en-US" dirty="0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174175" y="1642997"/>
            <a:ext cx="4463365" cy="4495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endParaRPr lang="en-US" sz="2000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44755" y="1733714"/>
            <a:ext cx="40012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need the cornea’s radius and the Iris radius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Anatomically for adults: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Cornea sphere radius = 8 mm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Iris circle radius = 12 mm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These values barely </a:t>
            </a:r>
            <a:r>
              <a:rPr lang="en-US" dirty="0" smtClean="0"/>
              <a:t>vary in </a:t>
            </a:r>
            <a:r>
              <a:rPr lang="en-US" dirty="0" smtClean="0"/>
              <a:t>adults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With this information the Normal at a specific point on the eye can be computed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171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Light Locations/Camera Locations </a:t>
            </a:r>
            <a:endParaRPr lang="en-US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C2184-B31E-4213-90D4-06A7BAA055B7}" type="slidenum">
              <a:rPr lang="en-US" smtClean="0"/>
              <a:t>9</a:t>
            </a:fld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174175" y="1642997"/>
            <a:ext cx="4463365" cy="4495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endParaRPr lang="en-US" sz="2000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44755" y="1733714"/>
            <a:ext cx="40012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What we know: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Normal vector at light incident location</a:t>
            </a:r>
          </a:p>
          <a:p>
            <a:pPr marL="282575" lvl="1" indent="-282575">
              <a:buFont typeface="Arial"/>
              <a:buChar char="•"/>
            </a:pPr>
            <a:r>
              <a:rPr lang="en-US" dirty="0" smtClean="0"/>
              <a:t>What we don</a:t>
            </a:r>
            <a:r>
              <a:rPr lang="fr-FR" dirty="0" smtClean="0"/>
              <a:t>’</a:t>
            </a:r>
            <a:r>
              <a:rPr lang="en-US" dirty="0" smtClean="0"/>
              <a:t>t know:</a:t>
            </a:r>
          </a:p>
          <a:p>
            <a:pPr marL="739775" lvl="2" indent="-282575">
              <a:buFont typeface="Arial"/>
              <a:buChar char="•"/>
            </a:pPr>
            <a:r>
              <a:rPr lang="en-US" dirty="0" smtClean="0"/>
              <a:t>Camera position</a:t>
            </a:r>
          </a:p>
          <a:p>
            <a:pPr marL="739775" lvl="2" indent="-282575">
              <a:buFont typeface="Arial"/>
              <a:buChar char="•"/>
            </a:pPr>
            <a:r>
              <a:rPr lang="en-US" dirty="0" smtClean="0"/>
              <a:t>Light source position</a:t>
            </a:r>
          </a:p>
          <a:p>
            <a:pPr marL="231775" lvl="2" indent="-231775">
              <a:buFont typeface="Arial"/>
              <a:buChar char="•"/>
            </a:pPr>
            <a:r>
              <a:rPr lang="en-US" dirty="0" smtClean="0"/>
              <a:t> Assume reflected ray is normal to face direction</a:t>
            </a:r>
          </a:p>
          <a:p>
            <a:pPr marL="231775" lvl="2" indent="-231775">
              <a:buFont typeface="Arial"/>
              <a:buChar char="•"/>
            </a:pPr>
            <a:r>
              <a:rPr lang="en-US" dirty="0" smtClean="0"/>
              <a:t>Compute incident light directions</a:t>
            </a:r>
            <a:endParaRPr lang="en-US" dirty="0"/>
          </a:p>
          <a:p>
            <a:pPr lvl="1"/>
            <a:r>
              <a:rPr lang="en-US" dirty="0" smtClean="0"/>
              <a:t>	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7" name="Oval 6"/>
          <p:cNvSpPr/>
          <p:nvPr/>
        </p:nvSpPr>
        <p:spPr>
          <a:xfrm>
            <a:off x="926795" y="1935309"/>
            <a:ext cx="428625" cy="404701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869770" y="1935309"/>
            <a:ext cx="428625" cy="404701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V="1">
            <a:off x="1136346" y="2158237"/>
            <a:ext cx="111815" cy="105574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V="1">
            <a:off x="2050746" y="2170937"/>
            <a:ext cx="111815" cy="105574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36295" y="5076861"/>
            <a:ext cx="228600" cy="590550"/>
            <a:chOff x="5397500" y="4953000"/>
            <a:chExt cx="609600" cy="1181100"/>
          </a:xfrm>
        </p:grpSpPr>
        <p:sp>
          <p:nvSpPr>
            <p:cNvPr id="12" name="Snip Same Side Corner Rectangle 11"/>
            <p:cNvSpPr/>
            <p:nvPr/>
          </p:nvSpPr>
          <p:spPr>
            <a:xfrm>
              <a:off x="5397500" y="5181600"/>
              <a:ext cx="609600" cy="952500"/>
            </a:xfrm>
            <a:prstGeom prst="snip2Same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/>
          </p:nvSpPr>
          <p:spPr>
            <a:xfrm rot="10800000">
              <a:off x="5435600" y="4953000"/>
              <a:ext cx="546100" cy="635000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un 13"/>
          <p:cNvSpPr/>
          <p:nvPr/>
        </p:nvSpPr>
        <p:spPr>
          <a:xfrm>
            <a:off x="2701322" y="5007011"/>
            <a:ext cx="675076" cy="736600"/>
          </a:xfrm>
          <a:prstGeom prst="su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endCxn id="10" idx="3"/>
          </p:cNvCxnSpPr>
          <p:nvPr/>
        </p:nvCxnSpPr>
        <p:spPr>
          <a:xfrm flipH="1" flipV="1">
            <a:off x="2067121" y="2186398"/>
            <a:ext cx="926600" cy="297301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9" idx="3"/>
          </p:cNvCxnSpPr>
          <p:nvPr/>
        </p:nvCxnSpPr>
        <p:spPr>
          <a:xfrm flipH="1" flipV="1">
            <a:off x="1152721" y="2173698"/>
            <a:ext cx="1745750" cy="306191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1"/>
            <a:endCxn id="13" idx="3"/>
          </p:cNvCxnSpPr>
          <p:nvPr/>
        </p:nvCxnSpPr>
        <p:spPr>
          <a:xfrm flipH="1">
            <a:off x="852977" y="2261050"/>
            <a:ext cx="1214144" cy="281581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1"/>
            <a:endCxn id="13" idx="3"/>
          </p:cNvCxnSpPr>
          <p:nvPr/>
        </p:nvCxnSpPr>
        <p:spPr>
          <a:xfrm flipH="1">
            <a:off x="852977" y="2248350"/>
            <a:ext cx="299744" cy="282851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965366" y="2254193"/>
            <a:ext cx="130329" cy="213049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190820" y="2165293"/>
            <a:ext cx="260527" cy="215891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974419" y="3762411"/>
            <a:ext cx="376139" cy="148527"/>
          </a:xfrm>
          <a:custGeom>
            <a:avLst/>
            <a:gdLst>
              <a:gd name="connsiteX0" fmla="*/ 279400 w 279400"/>
              <a:gd name="connsiteY0" fmla="*/ 101600 h 231101"/>
              <a:gd name="connsiteX1" fmla="*/ 127000 w 279400"/>
              <a:gd name="connsiteY1" fmla="*/ 228600 h 231101"/>
              <a:gd name="connsiteX2" fmla="*/ 0 w 279400"/>
              <a:gd name="connsiteY2" fmla="*/ 0 h 23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400" h="231101">
                <a:moveTo>
                  <a:pt x="279400" y="101600"/>
                </a:moveTo>
                <a:cubicBezTo>
                  <a:pt x="226483" y="173566"/>
                  <a:pt x="173567" y="245533"/>
                  <a:pt x="127000" y="228600"/>
                </a:cubicBezTo>
                <a:cubicBezTo>
                  <a:pt x="80433" y="211667"/>
                  <a:pt x="0" y="0"/>
                  <a:pt x="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320322" y="2923124"/>
            <a:ext cx="241892" cy="131036"/>
          </a:xfrm>
          <a:custGeom>
            <a:avLst/>
            <a:gdLst>
              <a:gd name="connsiteX0" fmla="*/ 279400 w 279400"/>
              <a:gd name="connsiteY0" fmla="*/ 101600 h 231101"/>
              <a:gd name="connsiteX1" fmla="*/ 127000 w 279400"/>
              <a:gd name="connsiteY1" fmla="*/ 228600 h 231101"/>
              <a:gd name="connsiteX2" fmla="*/ 0 w 279400"/>
              <a:gd name="connsiteY2" fmla="*/ 0 h 231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400" h="231101">
                <a:moveTo>
                  <a:pt x="279400" y="101600"/>
                </a:moveTo>
                <a:cubicBezTo>
                  <a:pt x="226483" y="173566"/>
                  <a:pt x="173567" y="245533"/>
                  <a:pt x="127000" y="228600"/>
                </a:cubicBezTo>
                <a:cubicBezTo>
                  <a:pt x="80433" y="211667"/>
                  <a:pt x="0" y="0"/>
                  <a:pt x="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318318" y="4429255"/>
            <a:ext cx="25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96969" y="3057045"/>
            <a:ext cx="237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954069" y="4022245"/>
            <a:ext cx="265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22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F90C996835F14E9DCA6CE48F14DAFE" ma:contentTypeVersion="2" ma:contentTypeDescription="Create a new document." ma:contentTypeScope="" ma:versionID="65580abf2fabb7ddc8a43d6d4cce240e">
  <xsd:schema xmlns:xsd="http://www.w3.org/2001/XMLSchema" xmlns:xs="http://www.w3.org/2001/XMLSchema" xmlns:p="http://schemas.microsoft.com/office/2006/metadata/properties" xmlns:ns2="c5102573-f239-4b76-ace9-7d57000a0581" targetNamespace="http://schemas.microsoft.com/office/2006/metadata/properties" ma:root="true" ma:fieldsID="7df2d12818dadfbaa58402b661257c35" ns2:_="">
    <xsd:import namespace="c5102573-f239-4b76-ace9-7d57000a058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102573-f239-4b76-ace9-7d57000a058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31548B-9C24-48D8-8DF1-11EAD32895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102573-f239-4b76-ace9-7d57000a05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E8C9F5-1E84-471B-A321-3A3BD19E47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1DE28B-BB89-443E-882B-50C9AA0DA9F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</TotalTime>
  <Words>709</Words>
  <Application>Microsoft Macintosh PowerPoint</Application>
  <PresentationFormat>On-screen Show (4:3)</PresentationFormat>
  <Paragraphs>133</Paragraphs>
  <Slides>16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Packager Shell Object</vt:lpstr>
      <vt:lpstr>3D Face Reconstruction using Photometric Stereo</vt:lpstr>
      <vt:lpstr>Introduction To Photometric Stereo</vt:lpstr>
      <vt:lpstr>Applying Photometric Stereo to Human face</vt:lpstr>
      <vt:lpstr>Previous Work - 3D Face Reconstruction</vt:lpstr>
      <vt:lpstr>Computing Light Direction from the Eye </vt:lpstr>
      <vt:lpstr>Computing Light Direction from the Eye </vt:lpstr>
      <vt:lpstr>Computing Light Directions - Idea</vt:lpstr>
      <vt:lpstr>Geometry of the Human Eye</vt:lpstr>
      <vt:lpstr>Light Locations/Camera Locations </vt:lpstr>
      <vt:lpstr>Compute Light Directions</vt:lpstr>
      <vt:lpstr>Results</vt:lpstr>
      <vt:lpstr>Better Results (With our own dataset)</vt:lpstr>
      <vt:lpstr>More Results (with diff datasets)</vt:lpstr>
      <vt:lpstr>Future Work</vt:lpstr>
      <vt:lpstr>References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Face Reconstruction using Photometric Stereo</dc:title>
  <dc:creator>Ezhilsivam S</dc:creator>
  <cp:lastModifiedBy>Guru</cp:lastModifiedBy>
  <cp:revision>37</cp:revision>
  <dcterms:created xsi:type="dcterms:W3CDTF">2016-05-02T02:59:35Z</dcterms:created>
  <dcterms:modified xsi:type="dcterms:W3CDTF">2016-05-02T14:23:07Z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0x010100D5F90C996835F14E9DCA6CE48F14DAFE</vt:lpwstr>
  </property>
</Properties>
</file>